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2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9E52-E174-431E-B9EE-21BF3965F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DE473-ADB0-4FD7-9169-15768052B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2E465-250A-49A1-B121-27BB8BF2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0A5C-34AA-47A4-8D13-A5D7A3B8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51FA0-DEB4-48C9-AADB-F78C650F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621B-BFD0-4A06-B108-85B36808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C9C8B-6541-4FE5-9EF3-E3ECBB8D8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4A764-AE9D-4B65-B740-695DAE79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3C3AD-011F-479F-BB25-8D76B939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BD267-C520-4B6A-9109-2F522527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9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4D81A-074A-43BA-9C1B-2CA51FE22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54EB0-6B81-4991-83E2-D5AA29726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34973-9F51-426F-A755-C6B342B4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1B7DC-418C-4B2D-B87A-EFCFFFFF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D8CE4-7C1F-4DA9-AC55-37940558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3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AF79-91AB-4084-A2DA-DB69151D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6DFCB-C9DE-4AB3-8793-900A1E1BC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5A739-3C1C-42E5-BD02-E4280ABD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50AFC-99F8-4123-9DBE-AD167FAB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9A5C4-2D20-4F02-831B-D1089197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4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D317-E170-4DEA-B72C-FDBE1E0B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79B0-7EE6-441F-9528-0ED407E2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5E016-31A8-40AB-B5F9-62E4A801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A5A68-42B9-417C-BFD4-EBBC87B0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5280E-E7DA-4025-B47D-5CAA86A2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0A6A-0EDC-4A7F-A2E8-C1C1C7F0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9EBF-B853-4E03-B002-75154CC04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7EBE0-9ADE-457C-AB36-F190278A3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50726-26DD-493B-8DAF-88273B68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FD9E9-414A-43BC-9A82-C254AEC5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6698D-83B7-4CB7-AA13-DBF6C36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8D73-3D91-4CFD-B844-183DF493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7C5DA-8655-4168-B348-DCC1827D2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2E662-4F52-47B2-9846-EAAE5FECC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7E23-DF87-4352-A4A9-8D0D1BA70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DBB31-4349-4187-AF25-0C8CD4431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FB2A3-8317-4BD9-AE77-946BD9B5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2DBDD-E5F6-4FED-8FC6-EBD91D2A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0DC2E-F7DF-487B-A29C-562A3B50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66D7-9C75-4CBC-B0DE-6DA9BFE5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2876B-E0F4-4881-92EA-6DFD2F50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B412A-FF06-4413-8A2F-0C23BADE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B3E51-AB81-462A-B46D-A15119A6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2438F8-2B89-454F-B8E8-4B4B167E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55856-C29A-48DF-946C-9C601329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115B-2B3A-4D05-9176-31B3B014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7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DC2E-A0E6-4322-A0EA-42255CB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12F3-E723-41A4-A642-E9EA28A7F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88B80-95C1-4C0F-B2AE-6C93512EE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2BF78-7088-4FED-8E8D-5E946676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C9BBC-BE92-4AD9-8E38-9191DDC5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EE86-6131-4345-9FC6-F95B1697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13BC-9CD8-4468-B438-E934D88D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92214-6D64-4540-A98E-EEB0EAD7D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AF287-154E-452C-88A5-242636BAF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1F648-C012-4E25-A07F-2FA619CA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526CB-D16D-4419-9FDB-B53263C1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CFEBF-DB3C-49C8-9D31-34EB6620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34F0C-50C1-45CD-97C1-ED380EBD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520E9-5692-42C3-B049-BBF762355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3A32-AA0A-4ACC-B259-5661CFD29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498CB-5CDD-4541-9975-4F4368850570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6EAE3-157E-404E-824B-C3ABB0E7F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49146-ECC1-4353-9CF2-077523EFC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756B-9464-4300-9E89-96D24EC9E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2.wav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.png"/><Relationship Id="rId11" Type="http://schemas.openxmlformats.org/officeDocument/2006/relationships/image" Target="../media/image8.sv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wav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9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12" Type="http://schemas.openxmlformats.org/officeDocument/2006/relationships/image" Target="../media/image13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solidFill>
            <a:srgbClr val="00B624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9C27B-EB44-43F0-A6BB-0CCF89CFB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6163"/>
            <a:ext cx="9144000" cy="1193800"/>
          </a:xfrm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+mn-lt"/>
              </a:rPr>
              <a:t>Introduction to ETFs</a:t>
            </a:r>
            <a:endParaRPr lang="en-US" sz="72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media1">
            <a:hlinkClick r:id="" action="ppaction://media"/>
            <a:extLst>
              <a:ext uri="{FF2B5EF4-FFF2-40B4-BE49-F238E27FC236}">
                <a16:creationId xmlns:a16="http://schemas.microsoft.com/office/drawing/2014/main" id="{DDA0F585-24AD-48F6-BE84-A1AFBE8A52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3067" y="7120467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D169B-BEE1-4FCB-8F50-3BD778855B88}"/>
              </a:ext>
            </a:extLst>
          </p:cNvPr>
          <p:cNvSpPr txBox="1"/>
          <p:nvPr/>
        </p:nvSpPr>
        <p:spPr>
          <a:xfrm>
            <a:off x="552200" y="1069474"/>
            <a:ext cx="6255000" cy="12466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GB" dirty="0"/>
              <a:t>What are ETFs?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96817-40A1-4309-9B56-4DFD34C7B155}"/>
              </a:ext>
            </a:extLst>
          </p:cNvPr>
          <p:cNvSpPr txBox="1"/>
          <p:nvPr/>
        </p:nvSpPr>
        <p:spPr>
          <a:xfrm>
            <a:off x="1456267" y="2044712"/>
            <a:ext cx="9279467" cy="20076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GB" dirty="0"/>
              <a:t>What are the Benefits?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7DF34-9EA2-4CA1-A2F8-66C0607A6C11}"/>
              </a:ext>
            </a:extLst>
          </p:cNvPr>
          <p:cNvSpPr txBox="1"/>
          <p:nvPr/>
        </p:nvSpPr>
        <p:spPr>
          <a:xfrm>
            <a:off x="3623733" y="3780893"/>
            <a:ext cx="8692229" cy="20076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GB" dirty="0"/>
              <a:t>What are the Risks?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8601859" y="6215161"/>
            <a:ext cx="311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Introduction to ETFs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 flipV="1">
            <a:off x="582227" y="6141635"/>
            <a:ext cx="3666216" cy="45719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600"/>
    </mc:Choice>
    <mc:Fallback xmlns="">
      <p:transition spd="slow" advClick="0" advTm="16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1190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2" grpId="0"/>
      <p:bldP spid="5" grpId="0"/>
      <p:bldP spid="5" grpId="1"/>
      <p:bldP spid="6" grpId="0"/>
      <p:bldP spid="6" grpId="1"/>
      <p:bldP spid="7" grpId="0"/>
      <p:bldP spid="10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10826675" y="6229229"/>
            <a:ext cx="90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Risks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>
            <a:off x="582227" y="6128408"/>
            <a:ext cx="7291698" cy="100821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C68D0-C57F-4625-9BA2-448A449AFB29}"/>
              </a:ext>
            </a:extLst>
          </p:cNvPr>
          <p:cNvSpPr/>
          <p:nvPr/>
        </p:nvSpPr>
        <p:spPr>
          <a:xfrm>
            <a:off x="582226" y="6131194"/>
            <a:ext cx="11027545" cy="98036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edia11">
            <a:hlinkClick r:id="" action="ppaction://media"/>
            <a:extLst>
              <a:ext uri="{FF2B5EF4-FFF2-40B4-BE49-F238E27FC236}">
                <a16:creationId xmlns:a16="http://schemas.microsoft.com/office/drawing/2014/main" id="{408B06E4-FB7A-4E36-A09F-78815F087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4018" y="7105650"/>
            <a:ext cx="609600" cy="6096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E218442-3106-479F-A9A4-B717FC365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56" y="2800350"/>
            <a:ext cx="3181462" cy="3181462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57E9C7-344E-4B04-8CBB-72F61D1F9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27" y="2800350"/>
            <a:ext cx="1264466" cy="1264466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88EC41-DA1A-4E41-B3F8-D373E0ABC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3" y="1493322"/>
            <a:ext cx="1264466" cy="1264466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D0658B9-2ACC-4340-8A42-7665DA4F3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6" y="3943650"/>
            <a:ext cx="1264466" cy="1264466"/>
          </a:xfrm>
          <a:prstGeom prst="rect">
            <a:avLst/>
          </a:prstGeom>
        </p:spPr>
      </p:pic>
      <p:pic>
        <p:nvPicPr>
          <p:cNvPr id="4" name="Picture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26D7423-E869-4203-B5F3-238972443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05" y="-585951"/>
            <a:ext cx="2601185" cy="2601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64074-6C32-4132-B81E-B9946333A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04" y="-55323"/>
            <a:ext cx="2601185" cy="2601185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0938C3-22CF-4FFB-B0DA-2F81828AAA09}"/>
              </a:ext>
            </a:extLst>
          </p:cNvPr>
          <p:cNvSpPr/>
          <p:nvPr/>
        </p:nvSpPr>
        <p:spPr>
          <a:xfrm>
            <a:off x="3485961" y="1536250"/>
            <a:ext cx="689548" cy="3297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26451E-D09C-4662-A557-9BB6BA9EAFF1}"/>
              </a:ext>
            </a:extLst>
          </p:cNvPr>
          <p:cNvSpPr/>
          <p:nvPr/>
        </p:nvSpPr>
        <p:spPr>
          <a:xfrm>
            <a:off x="2346709" y="1206466"/>
            <a:ext cx="2968052" cy="222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2A4C146-73B6-400A-9F6B-4991152643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62" y="223708"/>
            <a:ext cx="2410120" cy="241012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816F134-BB26-41C7-BD95-F71410FC4DA1}"/>
              </a:ext>
            </a:extLst>
          </p:cNvPr>
          <p:cNvSpPr/>
          <p:nvPr/>
        </p:nvSpPr>
        <p:spPr>
          <a:xfrm>
            <a:off x="6820303" y="859707"/>
            <a:ext cx="1412156" cy="1353083"/>
          </a:xfrm>
          <a:prstGeom prst="ellipse">
            <a:avLst/>
          </a:prstGeom>
          <a:solidFill>
            <a:srgbClr val="00B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2AA643C-7864-4E96-98B7-1BA01C79AE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9" t="32031" r="27641" b="22658"/>
          <a:stretch/>
        </p:blipFill>
        <p:spPr>
          <a:xfrm>
            <a:off x="6980363" y="990231"/>
            <a:ext cx="1092037" cy="109203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AEEE36B-F310-4F44-9EF4-8C78FE7E9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434" y="2390036"/>
            <a:ext cx="2818080" cy="2818080"/>
          </a:xfrm>
          <a:prstGeom prst="rect">
            <a:avLst/>
          </a:prstGeom>
        </p:spPr>
      </p:pic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5542714-B693-4F4B-82C1-DC81824293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65" y="1206466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6000"/>
    </mc:Choice>
    <mc:Fallback xmlns="">
      <p:transition spd="slow" advClick="0" advTm="6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34000"/>
                                  </p:stCondLst>
                                  <p:childTnLst>
                                    <p:animRot by="1500000">
                                      <p:cBhvr>
                                        <p:cTn id="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2" nodeType="withEffect">
                                  <p:stCondLst>
                                    <p:cond delay="35900"/>
                                  </p:stCondLst>
                                  <p:childTnLst>
                                    <p:animRot by="-3000000">
                                      <p:cBhvr>
                                        <p:cTn id="5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4" nodeType="withEffect">
                                  <p:stCondLst>
                                    <p:cond delay="37800"/>
                                  </p:stCondLst>
                                  <p:childTnLst>
                                    <p:animRot by="1500000">
                                      <p:cBhvr>
                                        <p:cTn id="5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3" nodeType="withEffect">
                                  <p:stCondLst>
                                    <p:cond delay="3990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47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7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48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nodeType="withEffect">
                                  <p:stCondLst>
                                    <p:cond delay="4850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57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nodeType="withEffect">
                                  <p:stCondLst>
                                    <p:cond delay="58000"/>
                                  </p:stCondLst>
                                  <p:childTnLs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6" presetClass="emph" presetSubtype="0" fill="hold" nodeType="withEffect">
                                  <p:stCondLst>
                                    <p:cond delay="58000"/>
                                  </p:stCondLst>
                                  <p:childTnLst>
                                    <p:animScale>
                                      <p:cBhvr>
                                        <p:cTn id="94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nodeType="withEffect">
                                  <p:stCondLst>
                                    <p:cond delay="58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5" grpId="0" animBg="1"/>
      <p:bldP spid="13" grpId="0" animBg="1"/>
      <p:bldP spid="14" grpId="0" animBg="1"/>
      <p:bldP spid="14" grpId="1" animBg="1"/>
      <p:bldP spid="14" grpId="2" animBg="1"/>
      <p:bldP spid="14" grpId="3" animBg="1"/>
      <p:bldP spid="14" grpId="4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10141706" y="6229229"/>
            <a:ext cx="157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>
            <a:off x="582227" y="6128408"/>
            <a:ext cx="7291698" cy="100821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C68D0-C57F-4625-9BA2-448A449AFB29}"/>
              </a:ext>
            </a:extLst>
          </p:cNvPr>
          <p:cNvSpPr/>
          <p:nvPr/>
        </p:nvSpPr>
        <p:spPr>
          <a:xfrm>
            <a:off x="582226" y="6131194"/>
            <a:ext cx="11027545" cy="98036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edia12">
            <a:hlinkClick r:id="" action="ppaction://media"/>
            <a:extLst>
              <a:ext uri="{FF2B5EF4-FFF2-40B4-BE49-F238E27FC236}">
                <a16:creationId xmlns:a16="http://schemas.microsoft.com/office/drawing/2014/main" id="{26B5AF81-59F7-408D-BBE2-14891A3AEB2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8839" y="7376722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D9986-E3EA-468E-825F-D75356FE75AF}"/>
              </a:ext>
            </a:extLst>
          </p:cNvPr>
          <p:cNvSpPr txBox="1"/>
          <p:nvPr/>
        </p:nvSpPr>
        <p:spPr>
          <a:xfrm>
            <a:off x="2683238" y="1308938"/>
            <a:ext cx="5649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</a:t>
            </a:r>
            <a:r>
              <a:rPr lang="en-GB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7200" b="1" dirty="0">
                <a:solidFill>
                  <a:schemeClr val="bg1"/>
                </a:solidFill>
              </a:rPr>
              <a:t>ETF Creation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1DEE46-83D0-4ABD-A796-04405CA8AD41}"/>
              </a:ext>
            </a:extLst>
          </p:cNvPr>
          <p:cNvSpPr txBox="1"/>
          <p:nvPr/>
        </p:nvSpPr>
        <p:spPr>
          <a:xfrm>
            <a:off x="2683238" y="2502117"/>
            <a:ext cx="5535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</a:t>
            </a:r>
            <a:r>
              <a:rPr lang="en-GB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7200" b="1" dirty="0">
                <a:solidFill>
                  <a:schemeClr val="bg1"/>
                </a:solidFill>
              </a:rPr>
              <a:t>ETF Benefits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1433E-052C-46F7-BF01-090FB9144269}"/>
              </a:ext>
            </a:extLst>
          </p:cNvPr>
          <p:cNvSpPr txBox="1"/>
          <p:nvPr/>
        </p:nvSpPr>
        <p:spPr>
          <a:xfrm>
            <a:off x="2683238" y="3695295"/>
            <a:ext cx="7345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</a:t>
            </a:r>
            <a:r>
              <a:rPr lang="en-GB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7200" b="1" dirty="0">
                <a:solidFill>
                  <a:schemeClr val="bg1"/>
                </a:solidFill>
              </a:rPr>
              <a:t>ETF Trading Risks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6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6" grpId="0"/>
      <p:bldP spid="24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>
            <a:off x="582227" y="6128408"/>
            <a:ext cx="7291698" cy="100821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C68D0-C57F-4625-9BA2-448A449AFB29}"/>
              </a:ext>
            </a:extLst>
          </p:cNvPr>
          <p:cNvSpPr/>
          <p:nvPr/>
        </p:nvSpPr>
        <p:spPr>
          <a:xfrm>
            <a:off x="582226" y="6131194"/>
            <a:ext cx="11027545" cy="98036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1DEE46-83D0-4ABD-A796-04405CA8AD41}"/>
              </a:ext>
            </a:extLst>
          </p:cNvPr>
          <p:cNvSpPr txBox="1"/>
          <p:nvPr/>
        </p:nvSpPr>
        <p:spPr>
          <a:xfrm>
            <a:off x="9218949" y="4720661"/>
            <a:ext cx="2164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Jin</a:t>
            </a:r>
            <a:r>
              <a:rPr lang="en-GB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7DF34-9EA2-4CA1-A2F8-66C0607A6C11}"/>
              </a:ext>
            </a:extLst>
          </p:cNvPr>
          <p:cNvSpPr txBox="1"/>
          <p:nvPr/>
        </p:nvSpPr>
        <p:spPr>
          <a:xfrm>
            <a:off x="3460653" y="2371938"/>
            <a:ext cx="1378635" cy="2327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GB" sz="19900" dirty="0"/>
              <a:t>E</a:t>
            </a:r>
            <a:endParaRPr lang="en-US" sz="19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8601859" y="6215161"/>
            <a:ext cx="311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Introduction to ETFs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 flipV="1">
            <a:off x="582227" y="6141635"/>
            <a:ext cx="3666216" cy="45719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edia2">
            <a:hlinkClick r:id="" action="ppaction://media"/>
            <a:extLst>
              <a:ext uri="{FF2B5EF4-FFF2-40B4-BE49-F238E27FC236}">
                <a16:creationId xmlns:a16="http://schemas.microsoft.com/office/drawing/2014/main" id="{43977DDE-906D-465E-87EA-1EDB698F7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0870" y="7316372"/>
            <a:ext cx="609600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C6050-28A1-40E7-AC94-FC99C4C9EF40}"/>
              </a:ext>
            </a:extLst>
          </p:cNvPr>
          <p:cNvSpPr txBox="1"/>
          <p:nvPr/>
        </p:nvSpPr>
        <p:spPr>
          <a:xfrm>
            <a:off x="5407856" y="2371938"/>
            <a:ext cx="1378635" cy="2327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GB" sz="19900" dirty="0"/>
              <a:t>T</a:t>
            </a:r>
            <a:endParaRPr lang="en-US" sz="19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80E76A-518E-4377-8857-EBBA8C1C7962}"/>
              </a:ext>
            </a:extLst>
          </p:cNvPr>
          <p:cNvSpPr txBox="1"/>
          <p:nvPr/>
        </p:nvSpPr>
        <p:spPr>
          <a:xfrm>
            <a:off x="7355059" y="2371938"/>
            <a:ext cx="1378635" cy="2327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GB" sz="19900" dirty="0"/>
              <a:t>F</a:t>
            </a:r>
            <a:endParaRPr lang="en-US" sz="19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F275B-88F4-4796-84B4-1B3DC3C5934E}"/>
              </a:ext>
            </a:extLst>
          </p:cNvPr>
          <p:cNvSpPr txBox="1"/>
          <p:nvPr/>
        </p:nvSpPr>
        <p:spPr>
          <a:xfrm>
            <a:off x="1704212" y="3160002"/>
            <a:ext cx="3648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XCHANGE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489CC9-9102-42EE-B175-E0CB4749D044}"/>
              </a:ext>
            </a:extLst>
          </p:cNvPr>
          <p:cNvSpPr txBox="1"/>
          <p:nvPr/>
        </p:nvSpPr>
        <p:spPr>
          <a:xfrm>
            <a:off x="5959692" y="3173043"/>
            <a:ext cx="2655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RADED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98371A-40B1-495A-B86F-4DBF32959843}"/>
              </a:ext>
            </a:extLst>
          </p:cNvPr>
          <p:cNvSpPr txBox="1"/>
          <p:nvPr/>
        </p:nvSpPr>
        <p:spPr>
          <a:xfrm>
            <a:off x="9607106" y="3160002"/>
            <a:ext cx="24898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UNDS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500"/>
    </mc:Choice>
    <mc:Fallback xmlns="">
      <p:transition spd="slow" advClick="0" advTm="1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58333E-6 7.40741E-7 L -0.24388 0.002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08333E-7 7.40741E-7 L -0.03555 -0.000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375E-6 7.40741E-7 L 0.10325 -0.0011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  <p:bldP spid="7" grpId="1"/>
      <p:bldP spid="14" grpId="0"/>
      <p:bldP spid="14" grpId="1"/>
      <p:bldP spid="15" grpId="0"/>
      <p:bldP spid="15" grpId="1"/>
      <p:bldP spid="12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5240A9-2E0C-42E0-843A-DF5FECA903D5}"/>
              </a:ext>
            </a:extLst>
          </p:cNvPr>
          <p:cNvSpPr/>
          <p:nvPr/>
        </p:nvSpPr>
        <p:spPr>
          <a:xfrm>
            <a:off x="705678" y="751998"/>
            <a:ext cx="10774018" cy="5058863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21946F-DBF6-4E24-8BBB-5FC249A2D1C2}"/>
              </a:ext>
            </a:extLst>
          </p:cNvPr>
          <p:cNvSpPr txBox="1"/>
          <p:nvPr/>
        </p:nvSpPr>
        <p:spPr>
          <a:xfrm>
            <a:off x="2986660" y="4312503"/>
            <a:ext cx="30861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</a:rPr>
              <a:t>Bonds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8601859" y="6215161"/>
            <a:ext cx="311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Introduction to ETFs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 flipV="1">
            <a:off x="582227" y="6141635"/>
            <a:ext cx="3666216" cy="45719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B2949-719A-45AE-964D-8805E6BDFE66}"/>
              </a:ext>
            </a:extLst>
          </p:cNvPr>
          <p:cNvSpPr txBox="1"/>
          <p:nvPr/>
        </p:nvSpPr>
        <p:spPr>
          <a:xfrm>
            <a:off x="1949360" y="902016"/>
            <a:ext cx="31602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</a:rPr>
              <a:t>Stocks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ED29D-F3AC-48A6-A139-5BC654554DD1}"/>
              </a:ext>
            </a:extLst>
          </p:cNvPr>
          <p:cNvSpPr txBox="1"/>
          <p:nvPr/>
        </p:nvSpPr>
        <p:spPr>
          <a:xfrm>
            <a:off x="1627833" y="2756287"/>
            <a:ext cx="79587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</a:rPr>
              <a:t>Preferred Shares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68381-4C6F-4F5A-868D-7810491A3CA9}"/>
              </a:ext>
            </a:extLst>
          </p:cNvPr>
          <p:cNvSpPr txBox="1"/>
          <p:nvPr/>
        </p:nvSpPr>
        <p:spPr>
          <a:xfrm>
            <a:off x="4529711" y="1755365"/>
            <a:ext cx="64011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</a:rPr>
              <a:t>Commodities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E98FB-1E24-41DA-85B4-07E8E9F0427A}"/>
              </a:ext>
            </a:extLst>
          </p:cNvPr>
          <p:cNvSpPr txBox="1"/>
          <p:nvPr/>
        </p:nvSpPr>
        <p:spPr>
          <a:xfrm>
            <a:off x="6286634" y="3734138"/>
            <a:ext cx="38799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</a:rPr>
              <a:t>Options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A8AF92-DF99-4BBF-A85F-C9E3D0385CDD}"/>
              </a:ext>
            </a:extLst>
          </p:cNvPr>
          <p:cNvSpPr txBox="1"/>
          <p:nvPr/>
        </p:nvSpPr>
        <p:spPr>
          <a:xfrm>
            <a:off x="7278893" y="751999"/>
            <a:ext cx="22483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</a:rPr>
              <a:t>ETFs</a:t>
            </a:r>
            <a:endParaRPr lang="en-US" sz="8800" b="1" dirty="0">
              <a:solidFill>
                <a:schemeClr val="bg1"/>
              </a:solidFill>
            </a:endParaRPr>
          </a:p>
        </p:txBody>
      </p:sp>
      <p:pic>
        <p:nvPicPr>
          <p:cNvPr id="3" name="media3">
            <a:hlinkClick r:id="" action="ppaction://media"/>
            <a:extLst>
              <a:ext uri="{FF2B5EF4-FFF2-40B4-BE49-F238E27FC236}">
                <a16:creationId xmlns:a16="http://schemas.microsoft.com/office/drawing/2014/main" id="{D91191E4-F27A-4EB9-B982-42925192B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1277" y="71426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750"/>
    </mc:Choice>
    <mc:Fallback xmlns="">
      <p:transition spd="slow" advClick="0" advTm="16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8" dur="6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6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44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50" dur="3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3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600"/>
                            </p:stCondLst>
                            <p:childTnLst>
                              <p:par>
                                <p:cTn id="59" presetID="10" presetClass="exit" presetSubtype="0" fill="hold" grpId="2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11" grpId="0"/>
      <p:bldP spid="11" grpId="1"/>
      <p:bldP spid="11" grpId="2"/>
      <p:bldP spid="2" grpId="0"/>
      <p:bldP spid="2" grpId="1"/>
      <p:bldP spid="12" grpId="0"/>
      <p:bldP spid="12" grpId="1"/>
      <p:bldP spid="12" grpId="2"/>
      <p:bldP spid="13" grpId="0"/>
      <p:bldP spid="13" grpId="1"/>
      <p:bldP spid="13" grpId="2"/>
      <p:bldP spid="16" grpId="0"/>
      <p:bldP spid="16" grpId="1"/>
      <p:bldP spid="16" grpId="2"/>
      <p:bldP spid="19" grpId="0"/>
      <p:bldP spid="19" grpId="1"/>
      <p:bldP spid="19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8601859" y="6215161"/>
            <a:ext cx="311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Introduction to ETFs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 flipV="1">
            <a:off x="582227" y="6141635"/>
            <a:ext cx="3666216" cy="45719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C357B-3A55-4ED4-B7FF-16D75BE840F5}"/>
              </a:ext>
            </a:extLst>
          </p:cNvPr>
          <p:cNvSpPr txBox="1"/>
          <p:nvPr/>
        </p:nvSpPr>
        <p:spPr>
          <a:xfrm>
            <a:off x="1949360" y="902016"/>
            <a:ext cx="31602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</a:rPr>
              <a:t>Stocks</a:t>
            </a:r>
            <a:endParaRPr lang="en-US" sz="8800" b="1" dirty="0">
              <a:solidFill>
                <a:schemeClr val="bg1"/>
              </a:solidFill>
            </a:endParaRPr>
          </a:p>
        </p:txBody>
      </p:sp>
      <p:pic>
        <p:nvPicPr>
          <p:cNvPr id="2" name="media4">
            <a:hlinkClick r:id="" action="ppaction://media"/>
            <a:extLst>
              <a:ext uri="{FF2B5EF4-FFF2-40B4-BE49-F238E27FC236}">
                <a16:creationId xmlns:a16="http://schemas.microsoft.com/office/drawing/2014/main" id="{42C09459-A536-46F8-A551-FCA2E10A3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0173" y="7409597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527285-F0EE-4CBE-ACDC-C06FA6D82883}"/>
              </a:ext>
            </a:extLst>
          </p:cNvPr>
          <p:cNvSpPr txBox="1"/>
          <p:nvPr/>
        </p:nvSpPr>
        <p:spPr>
          <a:xfrm>
            <a:off x="4807025" y="1981003"/>
            <a:ext cx="2577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S&amp;P 500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81C1B-E534-40D6-B6EE-8C9A9F6F16D3}"/>
              </a:ext>
            </a:extLst>
          </p:cNvPr>
          <p:cNvSpPr txBox="1"/>
          <p:nvPr/>
        </p:nvSpPr>
        <p:spPr>
          <a:xfrm>
            <a:off x="5064957" y="1978560"/>
            <a:ext cx="2085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TSX 60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03A78-2DB5-4878-9584-B674EC1414B7}"/>
              </a:ext>
            </a:extLst>
          </p:cNvPr>
          <p:cNvSpPr txBox="1"/>
          <p:nvPr/>
        </p:nvSpPr>
        <p:spPr>
          <a:xfrm>
            <a:off x="4012737" y="1962049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RUSSELL 2000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3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500"/>
    </mc:Choice>
    <mc:Fallback xmlns="">
      <p:transition spd="slow" advClick="0" advTm="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21055 0.0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 0 L -0.28737 0.2446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1222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00469 2.96296E-6 L -0.06419 0.2451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1224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0 -2.22222E-6 L 0.2276 0.2474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0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5" grpId="1"/>
      <p:bldP spid="11" grpId="0"/>
      <p:bldP spid="11" grpId="1"/>
      <p:bldP spid="13" grpId="0"/>
      <p:bldP spid="13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8601859" y="6215161"/>
            <a:ext cx="311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Introduction to ETFs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 flipV="1">
            <a:off x="582227" y="6141635"/>
            <a:ext cx="3666216" cy="45719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0933DA77-A08F-431B-B749-EF82E905459A}"/>
              </a:ext>
            </a:extLst>
          </p:cNvPr>
          <p:cNvSpPr/>
          <p:nvPr/>
        </p:nvSpPr>
        <p:spPr>
          <a:xfrm>
            <a:off x="1160060" y="941696"/>
            <a:ext cx="2129050" cy="2129050"/>
          </a:xfrm>
          <a:prstGeom prst="pi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artial Circle 7">
            <a:extLst>
              <a:ext uri="{FF2B5EF4-FFF2-40B4-BE49-F238E27FC236}">
                <a16:creationId xmlns:a16="http://schemas.microsoft.com/office/drawing/2014/main" id="{FFC1CED8-A2B1-4C5A-94FC-FE1FD2CD507E}"/>
              </a:ext>
            </a:extLst>
          </p:cNvPr>
          <p:cNvSpPr/>
          <p:nvPr/>
        </p:nvSpPr>
        <p:spPr>
          <a:xfrm rot="5400000">
            <a:off x="1705969" y="432544"/>
            <a:ext cx="2129050" cy="212905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Graphic 5" descr="Coins">
            <a:extLst>
              <a:ext uri="{FF2B5EF4-FFF2-40B4-BE49-F238E27FC236}">
                <a16:creationId xmlns:a16="http://schemas.microsoft.com/office/drawing/2014/main" id="{53C5A915-15F3-40B7-AD17-3628CBDD0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3074" y="679155"/>
            <a:ext cx="2228587" cy="2228587"/>
          </a:xfrm>
          <a:prstGeom prst="rect">
            <a:avLst/>
          </a:prstGeom>
        </p:spPr>
      </p:pic>
      <p:pic>
        <p:nvPicPr>
          <p:cNvPr id="9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782FDA8-7B91-4253-B96B-0990DFCDB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07" y="551383"/>
            <a:ext cx="2356359" cy="2356359"/>
          </a:xfrm>
          <a:prstGeom prst="rect">
            <a:avLst/>
          </a:prstGeom>
        </p:spPr>
      </p:pic>
      <p:pic>
        <p:nvPicPr>
          <p:cNvPr id="14" name="Picture 13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B3C81CA7-DD71-4684-B46B-DA4C71EBA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39" y="2260174"/>
            <a:ext cx="4678807" cy="4678807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76EDB56-6C53-4D76-93AD-FBB5EB6AB1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66" y="3097958"/>
            <a:ext cx="2601185" cy="2601185"/>
          </a:xfrm>
          <a:prstGeom prst="rect">
            <a:avLst/>
          </a:prstGeom>
        </p:spPr>
      </p:pic>
      <p:pic>
        <p:nvPicPr>
          <p:cNvPr id="19" name="media5">
            <a:hlinkClick r:id="" action="ppaction://media"/>
            <a:extLst>
              <a:ext uri="{FF2B5EF4-FFF2-40B4-BE49-F238E27FC236}">
                <a16:creationId xmlns:a16="http://schemas.microsoft.com/office/drawing/2014/main" id="{944E0DF4-1431-458C-863C-D67E939828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0870" y="7273120"/>
            <a:ext cx="609600" cy="609600"/>
          </a:xfrm>
          <a:prstGeom prst="rect">
            <a:avLst/>
          </a:prstGeom>
        </p:spPr>
      </p:pic>
      <p:pic>
        <p:nvPicPr>
          <p:cNvPr id="21" name="Graphic 20" descr="Children">
            <a:extLst>
              <a:ext uri="{FF2B5EF4-FFF2-40B4-BE49-F238E27FC236}">
                <a16:creationId xmlns:a16="http://schemas.microsoft.com/office/drawing/2014/main" id="{2FBE9097-7971-4D0A-A808-C5B9E510F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69958" y="1919312"/>
            <a:ext cx="2700552" cy="27005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4458BE-9D44-4B2F-94B4-6325E93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10" y="1861726"/>
            <a:ext cx="2601185" cy="260118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982FBA4-46E6-4074-AB92-5B45A590BC5A}"/>
              </a:ext>
            </a:extLst>
          </p:cNvPr>
          <p:cNvSpPr/>
          <p:nvPr/>
        </p:nvSpPr>
        <p:spPr>
          <a:xfrm>
            <a:off x="5173161" y="2678796"/>
            <a:ext cx="1801506" cy="83832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BD5E814-E00A-4F80-A00A-D6D09B472D97}"/>
              </a:ext>
            </a:extLst>
          </p:cNvPr>
          <p:cNvSpPr/>
          <p:nvPr/>
        </p:nvSpPr>
        <p:spPr>
          <a:xfrm flipH="1">
            <a:off x="4666973" y="3162318"/>
            <a:ext cx="1801506" cy="83832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3750"/>
    </mc:Choice>
    <mc:Fallback xmlns="">
      <p:transition spd="slow" advClick="0" advTm="23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3.54167E-6 2.96296E-6 L -0.04479 0.0743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500"/>
                            </p:stCondLst>
                            <p:childTnLst>
                              <p:par>
                                <p:cTn id="53" presetID="22" presetClass="entr" presetSubtype="8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8" grpId="2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7877661" y="6229229"/>
            <a:ext cx="392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Creation and Redemption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>
            <a:off x="582227" y="6164180"/>
            <a:ext cx="7309948" cy="55524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edia6">
            <a:hlinkClick r:id="" action="ppaction://media"/>
            <a:extLst>
              <a:ext uri="{FF2B5EF4-FFF2-40B4-BE49-F238E27FC236}">
                <a16:creationId xmlns:a16="http://schemas.microsoft.com/office/drawing/2014/main" id="{E1B2F82D-DC6A-42EE-952F-F8EAB5616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8082" y="71882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613D7E-0D7C-40B3-AD9B-921D7535CFC3}"/>
              </a:ext>
            </a:extLst>
          </p:cNvPr>
          <p:cNvSpPr txBox="1"/>
          <p:nvPr/>
        </p:nvSpPr>
        <p:spPr>
          <a:xfrm>
            <a:off x="1480457" y="1451429"/>
            <a:ext cx="236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Creation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627FC-A856-4395-AF24-05BFF7CF1503}"/>
              </a:ext>
            </a:extLst>
          </p:cNvPr>
          <p:cNvSpPr txBox="1"/>
          <p:nvPr/>
        </p:nvSpPr>
        <p:spPr>
          <a:xfrm>
            <a:off x="2645196" y="3234932"/>
            <a:ext cx="95468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b="1" dirty="0">
                <a:solidFill>
                  <a:schemeClr val="bg1"/>
                </a:solidFill>
              </a:rPr>
              <a:t>Redemption</a:t>
            </a:r>
            <a:endParaRPr lang="en-US" sz="13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DF23E-657D-4696-ABF2-1816251BE238}"/>
              </a:ext>
            </a:extLst>
          </p:cNvPr>
          <p:cNvSpPr txBox="1"/>
          <p:nvPr/>
        </p:nvSpPr>
        <p:spPr>
          <a:xfrm>
            <a:off x="1814286" y="1290574"/>
            <a:ext cx="66641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b="1" dirty="0">
                <a:solidFill>
                  <a:schemeClr val="bg1"/>
                </a:solidFill>
              </a:rPr>
              <a:t>Creation</a:t>
            </a:r>
            <a:endParaRPr 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1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500"/>
    </mc:Choice>
    <mc:Fallback xmlns="">
      <p:transition spd="slow" advClick="0" advTm="1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87500" y="2875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7 -2.22222E-6 L 0.19401 0.100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50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3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animBg="1"/>
      <p:bldP spid="10" grpId="0"/>
      <p:bldP spid="18" grpId="0" animBg="1"/>
      <p:bldP spid="3" grpId="0"/>
      <p:bldP spid="3" grpId="1"/>
      <p:bldP spid="3" grpId="2"/>
      <p:bldP spid="3" grpId="3"/>
      <p:bldP spid="7" grpId="0"/>
      <p:bldP spid="7" grpId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7873925" y="6229229"/>
            <a:ext cx="392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Creation and Redemption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>
            <a:off x="582227" y="6128408"/>
            <a:ext cx="7291698" cy="100821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33A3EE6-2B52-4C31-BBE6-8AECABD6E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72" y="1680482"/>
            <a:ext cx="2819990" cy="2819990"/>
          </a:xfrm>
          <a:prstGeom prst="rect">
            <a:avLst/>
          </a:prstGeom>
        </p:spPr>
      </p:pic>
      <p:pic>
        <p:nvPicPr>
          <p:cNvPr id="11" name="Picture 3" descr="\\tdsi-ipprv-sc01\KHANK6$\Documents\skyline.png">
            <a:extLst>
              <a:ext uri="{FF2B5EF4-FFF2-40B4-BE49-F238E27FC236}">
                <a16:creationId xmlns:a16="http://schemas.microsoft.com/office/drawing/2014/main" id="{80A835CC-C033-4943-B3CA-31FB6F5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3" y="1510632"/>
            <a:ext cx="3159690" cy="315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images.pond5.com/stock-market-ticker-ultra-hd-footage-022918281_prevstill.jpeg">
            <a:extLst>
              <a:ext uri="{FF2B5EF4-FFF2-40B4-BE49-F238E27FC236}">
                <a16:creationId xmlns:a16="http://schemas.microsoft.com/office/drawing/2014/main" id="{764BE17F-6C11-4A5A-91E8-58524AE4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C0E01"/>
              </a:clrFrom>
              <a:clrTo>
                <a:srgbClr val="0C0E01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701" y="2321295"/>
            <a:ext cx="3667330" cy="206287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432D3-2A96-4E15-A9F6-048DCFF277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1" y="195924"/>
            <a:ext cx="1171331" cy="1171331"/>
          </a:xfrm>
          <a:prstGeom prst="rect">
            <a:avLst/>
          </a:prstGeom>
        </p:spPr>
      </p:pic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B037FE20-8074-4EDB-9E05-6CE1E9FC11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7" y="7459860"/>
            <a:ext cx="794609" cy="7946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F57AE-737C-4124-9A49-FF5663F2BAD4}"/>
              </a:ext>
            </a:extLst>
          </p:cNvPr>
          <p:cNvGrpSpPr/>
          <p:nvPr/>
        </p:nvGrpSpPr>
        <p:grpSpPr>
          <a:xfrm>
            <a:off x="8904518" y="4888371"/>
            <a:ext cx="2064109" cy="983350"/>
            <a:chOff x="8904518" y="4714203"/>
            <a:chExt cx="2064109" cy="983350"/>
          </a:xfrm>
        </p:grpSpPr>
        <p:pic>
          <p:nvPicPr>
            <p:cNvPr id="5" name="Picture 4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043BF934-678E-4FB3-82BE-4DA19CD3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6522" y="4714203"/>
              <a:ext cx="482605" cy="482605"/>
            </a:xfrm>
            <a:prstGeom prst="rect">
              <a:avLst/>
            </a:prstGeom>
          </p:spPr>
        </p:pic>
        <p:pic>
          <p:nvPicPr>
            <p:cNvPr id="16" name="Picture 15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BF5FB4D5-3756-4712-A76B-8D27FEF92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772" y="4714203"/>
              <a:ext cx="482605" cy="482605"/>
            </a:xfrm>
            <a:prstGeom prst="rect">
              <a:avLst/>
            </a:prstGeom>
          </p:spPr>
        </p:pic>
        <p:pic>
          <p:nvPicPr>
            <p:cNvPr id="19" name="Picture 18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8BBC7FBF-4598-429A-BCB2-6025AD1F1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6022" y="4714203"/>
              <a:ext cx="482605" cy="482605"/>
            </a:xfrm>
            <a:prstGeom prst="rect">
              <a:avLst/>
            </a:prstGeom>
          </p:spPr>
        </p:pic>
        <p:pic>
          <p:nvPicPr>
            <p:cNvPr id="20" name="Picture 19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83BB2C7B-336A-4DE2-99AD-FE035F97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272" y="4714203"/>
              <a:ext cx="482605" cy="482605"/>
            </a:xfrm>
            <a:prstGeom prst="rect">
              <a:avLst/>
            </a:prstGeom>
          </p:spPr>
        </p:pic>
        <p:pic>
          <p:nvPicPr>
            <p:cNvPr id="21" name="Picture 2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5AC48E65-9B63-41A1-81D1-581E65AD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268" y="5214948"/>
              <a:ext cx="482605" cy="482605"/>
            </a:xfrm>
            <a:prstGeom prst="rect">
              <a:avLst/>
            </a:prstGeom>
          </p:spPr>
        </p:pic>
        <p:pic>
          <p:nvPicPr>
            <p:cNvPr id="22" name="Picture 21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A95ACAD2-5C9E-45C5-A52D-41B8F3625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518" y="5214948"/>
              <a:ext cx="482605" cy="482605"/>
            </a:xfrm>
            <a:prstGeom prst="rect">
              <a:avLst/>
            </a:prstGeom>
          </p:spPr>
        </p:pic>
        <p:pic>
          <p:nvPicPr>
            <p:cNvPr id="23" name="Picture 22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7E92488-A0D5-4CF3-84AB-D32B3E635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768" y="5214948"/>
              <a:ext cx="482605" cy="482605"/>
            </a:xfrm>
            <a:prstGeom prst="rect">
              <a:avLst/>
            </a:prstGeom>
          </p:spPr>
        </p:pic>
        <p:pic>
          <p:nvPicPr>
            <p:cNvPr id="24" name="Picture 23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A3E3AFDF-4DC2-4691-8134-1D941B0DE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018" y="5214948"/>
              <a:ext cx="482605" cy="482605"/>
            </a:xfrm>
            <a:prstGeom prst="rect">
              <a:avLst/>
            </a:prstGeom>
          </p:spPr>
        </p:pic>
      </p:grpSp>
      <p:pic>
        <p:nvPicPr>
          <p:cNvPr id="14" name="media7">
            <a:hlinkClick r:id="" action="ppaction://media"/>
            <a:extLst>
              <a:ext uri="{FF2B5EF4-FFF2-40B4-BE49-F238E27FC236}">
                <a16:creationId xmlns:a16="http://schemas.microsoft.com/office/drawing/2014/main" id="{FC40CAE6-050B-4535-8E15-3D1948634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88861" y="7561412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7D2748-3701-4228-B196-A16AD0A95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34" y="195923"/>
            <a:ext cx="1171331" cy="11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9500"/>
    </mc:Choice>
    <mc:Fallback xmlns="">
      <p:transition spd="slow" advClick="0" advTm="10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2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8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42300"/>
                                  </p:stCondLst>
                                  <p:childTnLst>
                                    <p:animMotion origin="layout" path="M -3.95833E-6 -7.40741E-7 L -0.6388 -0.001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0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8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53000"/>
                                  </p:stCondLst>
                                  <p:childTnLst>
                                    <p:animMotion origin="layout" path="M -1.25E-6 1.11111E-6 L 0.31172 1.1111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78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78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78000"/>
                                  </p:stCondLst>
                                  <p:childTnLst>
                                    <p:animMotion origin="layout" path="M 0 1.11111E-6 L 0.33099 -0.0046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9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7873925" y="6229229"/>
            <a:ext cx="392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Creation and Redemption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>
            <a:off x="582227" y="6128408"/>
            <a:ext cx="7291698" cy="100821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edia8">
            <a:hlinkClick r:id="" action="ppaction://media"/>
            <a:extLst>
              <a:ext uri="{FF2B5EF4-FFF2-40B4-BE49-F238E27FC236}">
                <a16:creationId xmlns:a16="http://schemas.microsoft.com/office/drawing/2014/main" id="{134E440B-4797-400A-9DEA-73362DC00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42171" y="7247564"/>
            <a:ext cx="609600" cy="609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1A2D82-01C1-4979-BFF8-9FC3AF08E387}"/>
              </a:ext>
            </a:extLst>
          </p:cNvPr>
          <p:cNvCxnSpPr>
            <a:cxnSpLocks/>
          </p:cNvCxnSpPr>
          <p:nvPr/>
        </p:nvCxnSpPr>
        <p:spPr>
          <a:xfrm>
            <a:off x="1509486" y="1132114"/>
            <a:ext cx="0" cy="4151086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12C88E-6FFC-4880-9EFD-B34B3E1EAE1B}"/>
              </a:ext>
            </a:extLst>
          </p:cNvPr>
          <p:cNvCxnSpPr/>
          <p:nvPr/>
        </p:nvCxnSpPr>
        <p:spPr>
          <a:xfrm>
            <a:off x="1494972" y="5283201"/>
            <a:ext cx="9173028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65742F-FB54-4054-8CA0-C8F14695BDCE}"/>
              </a:ext>
            </a:extLst>
          </p:cNvPr>
          <p:cNvCxnSpPr>
            <a:cxnSpLocks/>
          </p:cNvCxnSpPr>
          <p:nvPr/>
        </p:nvCxnSpPr>
        <p:spPr>
          <a:xfrm flipV="1">
            <a:off x="2438400" y="2525487"/>
            <a:ext cx="899886" cy="1798863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D3970F-D0DF-4EC0-BBC7-65E33E64EC34}"/>
              </a:ext>
            </a:extLst>
          </p:cNvPr>
          <p:cNvCxnSpPr>
            <a:cxnSpLocks/>
          </p:cNvCxnSpPr>
          <p:nvPr/>
        </p:nvCxnSpPr>
        <p:spPr>
          <a:xfrm flipV="1">
            <a:off x="2438400" y="2787097"/>
            <a:ext cx="899886" cy="1798863"/>
          </a:xfrm>
          <a:prstGeom prst="line">
            <a:avLst/>
          </a:prstGeom>
          <a:ln w="3175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0EB7A7-7D16-4DBC-B481-76FFA8A0B3D9}"/>
              </a:ext>
            </a:extLst>
          </p:cNvPr>
          <p:cNvCxnSpPr>
            <a:cxnSpLocks/>
          </p:cNvCxnSpPr>
          <p:nvPr/>
        </p:nvCxnSpPr>
        <p:spPr>
          <a:xfrm>
            <a:off x="3338286" y="2525487"/>
            <a:ext cx="928913" cy="899431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5BF021-40EE-4B2D-A7EB-D2A8711A6CA7}"/>
              </a:ext>
            </a:extLst>
          </p:cNvPr>
          <p:cNvCxnSpPr>
            <a:cxnSpLocks/>
          </p:cNvCxnSpPr>
          <p:nvPr/>
        </p:nvCxnSpPr>
        <p:spPr>
          <a:xfrm>
            <a:off x="3338285" y="2787097"/>
            <a:ext cx="928913" cy="899431"/>
          </a:xfrm>
          <a:prstGeom prst="line">
            <a:avLst/>
          </a:prstGeom>
          <a:ln w="3175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8C8ABA-1230-4735-9DEB-40E8E657D8BD}"/>
              </a:ext>
            </a:extLst>
          </p:cNvPr>
          <p:cNvCxnSpPr>
            <a:cxnSpLocks/>
          </p:cNvCxnSpPr>
          <p:nvPr/>
        </p:nvCxnSpPr>
        <p:spPr>
          <a:xfrm flipV="1">
            <a:off x="4267198" y="2149275"/>
            <a:ext cx="899886" cy="1269017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1A2EFE-3ACC-4C9F-882E-01D684AAADB7}"/>
              </a:ext>
            </a:extLst>
          </p:cNvPr>
          <p:cNvCxnSpPr>
            <a:cxnSpLocks/>
          </p:cNvCxnSpPr>
          <p:nvPr/>
        </p:nvCxnSpPr>
        <p:spPr>
          <a:xfrm flipV="1">
            <a:off x="4267198" y="2417511"/>
            <a:ext cx="899886" cy="1269017"/>
          </a:xfrm>
          <a:prstGeom prst="line">
            <a:avLst/>
          </a:prstGeom>
          <a:ln w="3175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645BBD-4AF7-47ED-9EF0-078DD1EB7160}"/>
              </a:ext>
            </a:extLst>
          </p:cNvPr>
          <p:cNvCxnSpPr>
            <a:cxnSpLocks/>
          </p:cNvCxnSpPr>
          <p:nvPr/>
        </p:nvCxnSpPr>
        <p:spPr>
          <a:xfrm>
            <a:off x="5167084" y="2149275"/>
            <a:ext cx="928912" cy="1509424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8120CB-96DF-4260-88C2-015DF4C7C784}"/>
              </a:ext>
            </a:extLst>
          </p:cNvPr>
          <p:cNvCxnSpPr>
            <a:cxnSpLocks/>
          </p:cNvCxnSpPr>
          <p:nvPr/>
        </p:nvCxnSpPr>
        <p:spPr>
          <a:xfrm>
            <a:off x="5167084" y="2417511"/>
            <a:ext cx="928912" cy="1509424"/>
          </a:xfrm>
          <a:prstGeom prst="line">
            <a:avLst/>
          </a:prstGeom>
          <a:ln w="3175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2EB960-6C98-483E-8887-FA6FF6F12569}"/>
              </a:ext>
            </a:extLst>
          </p:cNvPr>
          <p:cNvCxnSpPr>
            <a:cxnSpLocks/>
          </p:cNvCxnSpPr>
          <p:nvPr/>
        </p:nvCxnSpPr>
        <p:spPr>
          <a:xfrm flipV="1">
            <a:off x="6095997" y="3052019"/>
            <a:ext cx="899884" cy="60668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2CBFDB-EFB1-49D6-8B79-616FD7411E08}"/>
              </a:ext>
            </a:extLst>
          </p:cNvPr>
          <p:cNvCxnSpPr>
            <a:cxnSpLocks/>
          </p:cNvCxnSpPr>
          <p:nvPr/>
        </p:nvCxnSpPr>
        <p:spPr>
          <a:xfrm flipV="1">
            <a:off x="6081486" y="2121446"/>
            <a:ext cx="943423" cy="1805489"/>
          </a:xfrm>
          <a:prstGeom prst="line">
            <a:avLst/>
          </a:prstGeom>
          <a:ln w="3175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7B0E1D-F9BE-4B08-A08C-F8741DC87BFC}"/>
              </a:ext>
            </a:extLst>
          </p:cNvPr>
          <p:cNvCxnSpPr>
            <a:cxnSpLocks/>
          </p:cNvCxnSpPr>
          <p:nvPr/>
        </p:nvCxnSpPr>
        <p:spPr>
          <a:xfrm flipV="1">
            <a:off x="6995888" y="2197288"/>
            <a:ext cx="928906" cy="85835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3AC480-43FA-465E-B405-8411ED166E45}"/>
              </a:ext>
            </a:extLst>
          </p:cNvPr>
          <p:cNvCxnSpPr>
            <a:cxnSpLocks/>
          </p:cNvCxnSpPr>
          <p:nvPr/>
        </p:nvCxnSpPr>
        <p:spPr>
          <a:xfrm>
            <a:off x="7024909" y="2139750"/>
            <a:ext cx="899885" cy="193875"/>
          </a:xfrm>
          <a:prstGeom prst="line">
            <a:avLst/>
          </a:prstGeom>
          <a:ln w="3175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Up 47">
            <a:extLst>
              <a:ext uri="{FF2B5EF4-FFF2-40B4-BE49-F238E27FC236}">
                <a16:creationId xmlns:a16="http://schemas.microsoft.com/office/drawing/2014/main" id="{4E8402FC-83CE-45CC-887B-757005CEE627}"/>
              </a:ext>
            </a:extLst>
          </p:cNvPr>
          <p:cNvSpPr/>
          <p:nvPr/>
        </p:nvSpPr>
        <p:spPr>
          <a:xfrm>
            <a:off x="7168312" y="2846484"/>
            <a:ext cx="399074" cy="568262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E392A958-E0D7-4284-95ED-EBA83CC97A2D}"/>
              </a:ext>
            </a:extLst>
          </p:cNvPr>
          <p:cNvSpPr/>
          <p:nvPr/>
        </p:nvSpPr>
        <p:spPr>
          <a:xfrm flipV="1">
            <a:off x="7168312" y="1433016"/>
            <a:ext cx="399074" cy="568262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83EE4E-8926-4AEE-BC83-C0FA657BADD1}"/>
              </a:ext>
            </a:extLst>
          </p:cNvPr>
          <p:cNvCxnSpPr>
            <a:cxnSpLocks/>
          </p:cNvCxnSpPr>
          <p:nvPr/>
        </p:nvCxnSpPr>
        <p:spPr>
          <a:xfrm>
            <a:off x="7924788" y="2197288"/>
            <a:ext cx="899898" cy="91588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515B5-94C7-45DF-8378-6D483579C96E}"/>
              </a:ext>
            </a:extLst>
          </p:cNvPr>
          <p:cNvCxnSpPr>
            <a:cxnSpLocks/>
          </p:cNvCxnSpPr>
          <p:nvPr/>
        </p:nvCxnSpPr>
        <p:spPr>
          <a:xfrm>
            <a:off x="7939311" y="2351929"/>
            <a:ext cx="899898" cy="915888"/>
          </a:xfrm>
          <a:prstGeom prst="line">
            <a:avLst/>
          </a:prstGeom>
          <a:ln w="3175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90F252E-2168-442E-98C3-323BFFEA9CED}"/>
              </a:ext>
            </a:extLst>
          </p:cNvPr>
          <p:cNvCxnSpPr>
            <a:cxnSpLocks/>
          </p:cNvCxnSpPr>
          <p:nvPr/>
        </p:nvCxnSpPr>
        <p:spPr>
          <a:xfrm>
            <a:off x="8824667" y="3111033"/>
            <a:ext cx="914416" cy="479151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EA9F00-E025-47A7-A182-8202EE375AA8}"/>
              </a:ext>
            </a:extLst>
          </p:cNvPr>
          <p:cNvCxnSpPr>
            <a:cxnSpLocks/>
          </p:cNvCxnSpPr>
          <p:nvPr/>
        </p:nvCxnSpPr>
        <p:spPr>
          <a:xfrm>
            <a:off x="8839197" y="3263735"/>
            <a:ext cx="914403" cy="1101758"/>
          </a:xfrm>
          <a:prstGeom prst="line">
            <a:avLst/>
          </a:prstGeom>
          <a:ln w="3175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row: Up 56">
            <a:extLst>
              <a:ext uri="{FF2B5EF4-FFF2-40B4-BE49-F238E27FC236}">
                <a16:creationId xmlns:a16="http://schemas.microsoft.com/office/drawing/2014/main" id="{83FD86B4-8A98-4971-ABE7-FF607D5641E9}"/>
              </a:ext>
            </a:extLst>
          </p:cNvPr>
          <p:cNvSpPr/>
          <p:nvPr/>
        </p:nvSpPr>
        <p:spPr>
          <a:xfrm>
            <a:off x="9911512" y="4363805"/>
            <a:ext cx="399074" cy="568262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Up 57">
            <a:extLst>
              <a:ext uri="{FF2B5EF4-FFF2-40B4-BE49-F238E27FC236}">
                <a16:creationId xmlns:a16="http://schemas.microsoft.com/office/drawing/2014/main" id="{FACD5B44-0B48-4219-95BA-62CAD29746CA}"/>
              </a:ext>
            </a:extLst>
          </p:cNvPr>
          <p:cNvSpPr/>
          <p:nvPr/>
        </p:nvSpPr>
        <p:spPr>
          <a:xfrm flipV="1">
            <a:off x="9911512" y="2901655"/>
            <a:ext cx="399074" cy="568262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F165D2-C4E5-47F2-829B-FC8618BA666A}"/>
              </a:ext>
            </a:extLst>
          </p:cNvPr>
          <p:cNvCxnSpPr>
            <a:cxnSpLocks/>
          </p:cNvCxnSpPr>
          <p:nvPr/>
        </p:nvCxnSpPr>
        <p:spPr>
          <a:xfrm flipV="1">
            <a:off x="9753597" y="3130615"/>
            <a:ext cx="928917" cy="1233190"/>
          </a:xfrm>
          <a:prstGeom prst="line">
            <a:avLst/>
          </a:prstGeom>
          <a:ln w="3175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D63E06F-A1A2-4B61-B916-A27108ECD8D8}"/>
              </a:ext>
            </a:extLst>
          </p:cNvPr>
          <p:cNvCxnSpPr>
            <a:cxnSpLocks/>
          </p:cNvCxnSpPr>
          <p:nvPr/>
        </p:nvCxnSpPr>
        <p:spPr>
          <a:xfrm flipV="1">
            <a:off x="9753597" y="3024190"/>
            <a:ext cx="870842" cy="557404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media9">
            <a:hlinkClick r:id="" action="ppaction://media"/>
            <a:extLst>
              <a:ext uri="{FF2B5EF4-FFF2-40B4-BE49-F238E27FC236}">
                <a16:creationId xmlns:a16="http://schemas.microsoft.com/office/drawing/2014/main" id="{0C5FFE5F-1C48-4149-853F-EAA42FB85D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72914" y="7247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8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9000"/>
    </mc:Choice>
    <mc:Fallback xmlns="">
      <p:transition spd="slow" advClick="0" advTm="8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20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8840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2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2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4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8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  <p:bldLst>
      <p:bldP spid="48" grpId="0" animBg="1"/>
      <p:bldP spid="49" grpId="0" animBg="1"/>
      <p:bldP spid="57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BC477B-AEE4-4191-8EEA-64174ADA3CBF}"/>
              </a:ext>
            </a:extLst>
          </p:cNvPr>
          <p:cNvSpPr/>
          <p:nvPr/>
        </p:nvSpPr>
        <p:spPr>
          <a:xfrm>
            <a:off x="582227" y="6128408"/>
            <a:ext cx="11027546" cy="10082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8F2CF-D031-4276-A494-D8488C74A952}"/>
              </a:ext>
            </a:extLst>
          </p:cNvPr>
          <p:cNvSpPr txBox="1"/>
          <p:nvPr/>
        </p:nvSpPr>
        <p:spPr>
          <a:xfrm>
            <a:off x="7873925" y="6229229"/>
            <a:ext cx="392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Creation and Redemption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53A5-6F2A-4B0E-B96D-88C58651DD2E}"/>
              </a:ext>
            </a:extLst>
          </p:cNvPr>
          <p:cNvSpPr/>
          <p:nvPr/>
        </p:nvSpPr>
        <p:spPr>
          <a:xfrm>
            <a:off x="582227" y="6128408"/>
            <a:ext cx="7291698" cy="100821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ldren">
            <a:extLst>
              <a:ext uri="{FF2B5EF4-FFF2-40B4-BE49-F238E27FC236}">
                <a16:creationId xmlns:a16="http://schemas.microsoft.com/office/drawing/2014/main" id="{66AF40DA-19A9-41EE-AF20-D4003DD7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701" y="2209744"/>
            <a:ext cx="2410120" cy="2410120"/>
          </a:xfrm>
          <a:prstGeom prst="rect">
            <a:avLst/>
          </a:prstGeom>
        </p:spPr>
      </p:pic>
      <p:pic>
        <p:nvPicPr>
          <p:cNvPr id="35" name="Picture 3" descr="\\tdsi-ipprv-sc01\KHANK6$\Documents\skyline.png">
            <a:extLst>
              <a:ext uri="{FF2B5EF4-FFF2-40B4-BE49-F238E27FC236}">
                <a16:creationId xmlns:a16="http://schemas.microsoft.com/office/drawing/2014/main" id="{7D558441-0E13-4532-8F5A-764A7E5C2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289" y="276280"/>
            <a:ext cx="2700552" cy="27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images.pond5.com/stock-market-ticker-ultra-hd-footage-022918281_prevstill.jpeg">
            <a:extLst>
              <a:ext uri="{FF2B5EF4-FFF2-40B4-BE49-F238E27FC236}">
                <a16:creationId xmlns:a16="http://schemas.microsoft.com/office/drawing/2014/main" id="{5A0343E2-E5C8-4050-8647-BBC8DB92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C0E01"/>
              </a:clrFrom>
              <a:clrTo>
                <a:srgbClr val="0C0E01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65" y="2438400"/>
            <a:ext cx="3429990" cy="1929369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B9142EE-87F3-4A77-A41A-89F667055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05" y="3429000"/>
            <a:ext cx="2410120" cy="2410120"/>
          </a:xfrm>
          <a:prstGeom prst="rect">
            <a:avLst/>
          </a:prstGeom>
        </p:spPr>
      </p:pic>
      <p:pic>
        <p:nvPicPr>
          <p:cNvPr id="4" name="Picture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106F7F-06D0-4121-9148-1BA2A6A883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04" y="276280"/>
            <a:ext cx="957101" cy="957101"/>
          </a:xfrm>
          <a:prstGeom prst="rect">
            <a:avLst/>
          </a:prstGeom>
        </p:spPr>
      </p:pic>
      <p:pic>
        <p:nvPicPr>
          <p:cNvPr id="5" name="media10">
            <a:hlinkClick r:id="" action="ppaction://media"/>
            <a:extLst>
              <a:ext uri="{FF2B5EF4-FFF2-40B4-BE49-F238E27FC236}">
                <a16:creationId xmlns:a16="http://schemas.microsoft.com/office/drawing/2014/main" id="{F0853C8D-E5E9-4112-A33A-EB3AE8DB9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31655" y="7161125"/>
            <a:ext cx="609600" cy="6096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68195C4-A1D6-49BD-ACB1-A8EC8F261CB5}"/>
              </a:ext>
            </a:extLst>
          </p:cNvPr>
          <p:cNvGrpSpPr/>
          <p:nvPr/>
        </p:nvGrpSpPr>
        <p:grpSpPr>
          <a:xfrm>
            <a:off x="9559487" y="4505302"/>
            <a:ext cx="1014609" cy="983350"/>
            <a:chOff x="8904518" y="4714203"/>
            <a:chExt cx="1014609" cy="983350"/>
          </a:xfrm>
        </p:grpSpPr>
        <p:pic>
          <p:nvPicPr>
            <p:cNvPr id="45" name="Picture 44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3BB52119-BE90-4292-9A27-A71405227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6522" y="4714203"/>
              <a:ext cx="482605" cy="482605"/>
            </a:xfrm>
            <a:prstGeom prst="rect">
              <a:avLst/>
            </a:prstGeom>
          </p:spPr>
        </p:pic>
        <p:pic>
          <p:nvPicPr>
            <p:cNvPr id="47" name="Picture 46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5E6D4459-D86B-4E10-8278-AC3A2A3F2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772" y="4714203"/>
              <a:ext cx="482605" cy="482605"/>
            </a:xfrm>
            <a:prstGeom prst="rect">
              <a:avLst/>
            </a:prstGeom>
          </p:spPr>
        </p:pic>
        <p:pic>
          <p:nvPicPr>
            <p:cNvPr id="56" name="Picture 55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7FEC5278-3EA2-40C3-BDDE-EE3F82FC6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268" y="5214948"/>
              <a:ext cx="482605" cy="482605"/>
            </a:xfrm>
            <a:prstGeom prst="rect">
              <a:avLst/>
            </a:prstGeom>
          </p:spPr>
        </p:pic>
        <p:pic>
          <p:nvPicPr>
            <p:cNvPr id="60" name="Picture 59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545E02A0-DD42-41BF-9CC6-E110D527B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518" y="5214948"/>
              <a:ext cx="482605" cy="48260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C1B49E-A0D0-4C9E-9743-A7A197CDF092}"/>
              </a:ext>
            </a:extLst>
          </p:cNvPr>
          <p:cNvGrpSpPr/>
          <p:nvPr/>
        </p:nvGrpSpPr>
        <p:grpSpPr>
          <a:xfrm>
            <a:off x="7431841" y="263155"/>
            <a:ext cx="1014609" cy="983350"/>
            <a:chOff x="8904518" y="4714203"/>
            <a:chExt cx="1014609" cy="983350"/>
          </a:xfrm>
        </p:grpSpPr>
        <p:pic>
          <p:nvPicPr>
            <p:cNvPr id="66" name="Picture 65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A681BF4F-6908-4656-87C7-EE1AF79C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6522" y="4714203"/>
              <a:ext cx="482605" cy="482605"/>
            </a:xfrm>
            <a:prstGeom prst="rect">
              <a:avLst/>
            </a:prstGeom>
          </p:spPr>
        </p:pic>
        <p:pic>
          <p:nvPicPr>
            <p:cNvPr id="67" name="Picture 66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103DC4D6-B832-4B74-A320-E762C3C49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772" y="4714203"/>
              <a:ext cx="482605" cy="482605"/>
            </a:xfrm>
            <a:prstGeom prst="rect">
              <a:avLst/>
            </a:prstGeom>
          </p:spPr>
        </p:pic>
        <p:pic>
          <p:nvPicPr>
            <p:cNvPr id="68" name="Picture 67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8943ACEF-3BA7-4A26-BBC1-4EA66D436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268" y="5214948"/>
              <a:ext cx="482605" cy="482605"/>
            </a:xfrm>
            <a:prstGeom prst="rect">
              <a:avLst/>
            </a:prstGeom>
          </p:spPr>
        </p:pic>
        <p:pic>
          <p:nvPicPr>
            <p:cNvPr id="69" name="Picture 68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0FA89F34-9D21-4C0A-94CE-17476EFE0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518" y="5214948"/>
              <a:ext cx="482605" cy="482605"/>
            </a:xfrm>
            <a:prstGeom prst="rect">
              <a:avLst/>
            </a:prstGeom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61472122-DE52-419E-AEBF-0294F48F15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99" y="4966405"/>
            <a:ext cx="951651" cy="9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7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500"/>
    </mc:Choice>
    <mc:Fallback xmlns="">
      <p:transition spd="slow" advClick="0" advTm="5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2.91667E-6 -3.7037E-6 L -0.15599 0.2122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9" y="1060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1.875E-6 -3.7037E-6 L 0.16341 0.1523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761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autoRev="1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animMotion origin="layout" path="M -1.04167E-6 -2.22222E-6 L -0.16042 -2.22222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autoRev="1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animMotion origin="layout" path="M 1.11022E-16 1.48148E-6 L 0.24036 -0.0662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-33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33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3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3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83</Words>
  <Application>Microsoft Office PowerPoint</Application>
  <PresentationFormat>Widescreen</PresentationFormat>
  <Paragraphs>38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Introduction to ETFs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ETFs</dc:title>
  <dc:creator>Khalid Khan</dc:creator>
  <cp:lastModifiedBy>Khalid Khan</cp:lastModifiedBy>
  <cp:revision>41</cp:revision>
  <dcterms:created xsi:type="dcterms:W3CDTF">2018-07-22T17:51:18Z</dcterms:created>
  <dcterms:modified xsi:type="dcterms:W3CDTF">2018-07-23T04:03:40Z</dcterms:modified>
</cp:coreProperties>
</file>